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71" r:id="rId7"/>
    <p:sldId id="269" r:id="rId8"/>
    <p:sldId id="270" r:id="rId9"/>
    <p:sldId id="264" r:id="rId10"/>
    <p:sldId id="272" r:id="rId11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8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41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34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89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89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03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37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33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2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51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29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A47C-DECC-FF42-B01E-1E5127D1D16A}" type="datetimeFigureOut">
              <a:rPr lang="nl-NL" smtClean="0"/>
              <a:t>23-9-2016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B04F-C6FB-6D48-8CBC-7A8923373970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81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661760"/>
            <a:ext cx="9144000" cy="147002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 smtClean="0"/>
              <a:t>2016 International Charter on  Geography Education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67543" y="3416717"/>
            <a:ext cx="8196387" cy="2600332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Interactive session </a:t>
            </a:r>
          </a:p>
          <a:p>
            <a:endParaRPr lang="en-GB" sz="800" b="1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(How) can EUGEO members use the 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Action Plan?</a:t>
            </a:r>
          </a:p>
          <a:p>
            <a:endParaRPr lang="en-GB" sz="800" b="1" dirty="0" smtClean="0">
              <a:solidFill>
                <a:schemeClr val="tx1"/>
              </a:solidFill>
            </a:endParaRPr>
          </a:p>
          <a:p>
            <a:pPr algn="l"/>
            <a:endParaRPr lang="en-GB" sz="2400" b="1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Henk Ottens and </a:t>
            </a:r>
            <a:r>
              <a:rPr lang="en-GB" sz="2400" b="1" dirty="0" err="1" smtClean="0">
                <a:solidFill>
                  <a:schemeClr val="tx1"/>
                </a:solidFill>
              </a:rPr>
              <a:t>Massimiliano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Tabusi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4" name="Afbeelding 3" descr="logo ig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126"/>
            <a:ext cx="618231" cy="1068548"/>
          </a:xfrm>
          <a:prstGeom prst="rect">
            <a:avLst/>
          </a:prstGeom>
        </p:spPr>
      </p:pic>
      <p:pic>
        <p:nvPicPr>
          <p:cNvPr id="5" name="Afbeelding 4" descr="IGU_C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57126"/>
            <a:ext cx="1032836" cy="1093591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7544" y="6453336"/>
            <a:ext cx="2751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Presentation EUGEO Seminar 2016 Zadar</a:t>
            </a:r>
            <a:endParaRPr lang="nl-NL" sz="1200" dirty="0"/>
          </a:p>
        </p:txBody>
      </p:sp>
      <p:pic>
        <p:nvPicPr>
          <p:cNvPr id="7" name="Afbeelding 6" descr="logo-euge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581" y="240639"/>
            <a:ext cx="1221883" cy="111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373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      Some first ideas…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" y="937328"/>
            <a:ext cx="9032032" cy="6076929"/>
          </a:xfrm>
        </p:spPr>
        <p:txBody>
          <a:bodyPr>
            <a:noAutofit/>
          </a:bodyPr>
          <a:lstStyle/>
          <a:p>
            <a:pPr marL="360000" indent="-360000" algn="l">
              <a:buFont typeface="Wingdings" panose="05000000000000000000" pitchFamily="2" charset="2"/>
              <a:buChar char="Ø"/>
            </a:pPr>
            <a:r>
              <a:rPr lang="en-GB" sz="2300" dirty="0" smtClean="0">
                <a:solidFill>
                  <a:schemeClr val="tx1"/>
                </a:solidFill>
              </a:rPr>
              <a:t>Each EUGEO member may promote the </a:t>
            </a:r>
            <a:r>
              <a:rPr lang="en-GB" sz="2300" b="1" dirty="0">
                <a:solidFill>
                  <a:schemeClr val="tx1"/>
                </a:solidFill>
              </a:rPr>
              <a:t>translation </a:t>
            </a:r>
            <a:r>
              <a:rPr lang="en-GB" sz="2300" b="1" dirty="0" smtClean="0">
                <a:solidFill>
                  <a:schemeClr val="tx1"/>
                </a:solidFill>
              </a:rPr>
              <a:t>of the Charter </a:t>
            </a:r>
            <a:r>
              <a:rPr lang="en-GB" sz="2300" dirty="0" smtClean="0">
                <a:solidFill>
                  <a:schemeClr val="tx1"/>
                </a:solidFill>
              </a:rPr>
              <a:t>in its national language, </a:t>
            </a:r>
            <a:r>
              <a:rPr lang="en-GB" sz="2300" b="1" dirty="0" smtClean="0">
                <a:solidFill>
                  <a:schemeClr val="tx1"/>
                </a:solidFill>
              </a:rPr>
              <a:t>publishing it in one of the national scientific geographical journal</a:t>
            </a:r>
            <a:r>
              <a:rPr lang="en-GB" sz="2300" dirty="0" smtClean="0">
                <a:solidFill>
                  <a:schemeClr val="tx1"/>
                </a:solidFill>
              </a:rPr>
              <a:t> and, in cooperation with IGU-CGE, </a:t>
            </a:r>
            <a:r>
              <a:rPr lang="en-GB" sz="2300" b="1" dirty="0" smtClean="0">
                <a:solidFill>
                  <a:schemeClr val="tx1"/>
                </a:solidFill>
              </a:rPr>
              <a:t>EUGEO website may collect all the translations</a:t>
            </a:r>
          </a:p>
          <a:p>
            <a:pPr marL="360000" indent="-360000" algn="l">
              <a:buFont typeface="Wingdings" panose="05000000000000000000" pitchFamily="2" charset="2"/>
              <a:buChar char="Ø"/>
            </a:pPr>
            <a:r>
              <a:rPr lang="en-GB" sz="2300" dirty="0" smtClean="0">
                <a:solidFill>
                  <a:schemeClr val="tx1"/>
                </a:solidFill>
              </a:rPr>
              <a:t>EUGEO members may be encouraged to </a:t>
            </a:r>
            <a:r>
              <a:rPr lang="en-US" sz="2300" dirty="0">
                <a:solidFill>
                  <a:schemeClr val="tx1"/>
                </a:solidFill>
              </a:rPr>
              <a:t>encouraged to </a:t>
            </a:r>
            <a:r>
              <a:rPr lang="en-US" sz="2300" b="1" dirty="0">
                <a:solidFill>
                  <a:schemeClr val="tx1"/>
                </a:solidFill>
              </a:rPr>
              <a:t>submit</a:t>
            </a:r>
            <a:r>
              <a:rPr lang="en-US" sz="2300" dirty="0">
                <a:solidFill>
                  <a:schemeClr val="tx1"/>
                </a:solidFill>
              </a:rPr>
              <a:t>, in the same day or period, </a:t>
            </a:r>
            <a:r>
              <a:rPr lang="en-US" sz="2300" b="1" dirty="0">
                <a:solidFill>
                  <a:schemeClr val="tx1"/>
                </a:solidFill>
              </a:rPr>
              <a:t>the translation of the </a:t>
            </a:r>
            <a:r>
              <a:rPr lang="en-US" sz="2300" b="1" dirty="0" smtClean="0">
                <a:solidFill>
                  <a:schemeClr val="tx1"/>
                </a:solidFill>
              </a:rPr>
              <a:t>Charter </a:t>
            </a:r>
            <a:r>
              <a:rPr lang="en-US" sz="2300" b="1">
                <a:solidFill>
                  <a:schemeClr val="tx1"/>
                </a:solidFill>
              </a:rPr>
              <a:t>to </a:t>
            </a:r>
            <a:r>
              <a:rPr lang="en-US" sz="2300" b="1" smtClean="0">
                <a:solidFill>
                  <a:schemeClr val="tx1"/>
                </a:solidFill>
              </a:rPr>
              <a:t>their government </a:t>
            </a:r>
            <a:r>
              <a:rPr lang="en-US" sz="2300" b="1" dirty="0">
                <a:solidFill>
                  <a:schemeClr val="tx1"/>
                </a:solidFill>
              </a:rPr>
              <a:t>authorities that deal with education</a:t>
            </a:r>
            <a:r>
              <a:rPr lang="en-US" sz="2300" dirty="0">
                <a:solidFill>
                  <a:schemeClr val="tx1"/>
                </a:solidFill>
              </a:rPr>
              <a:t>; </a:t>
            </a:r>
            <a:r>
              <a:rPr lang="en-US" sz="2300" dirty="0" smtClean="0">
                <a:solidFill>
                  <a:schemeClr val="tx1"/>
                </a:solidFill>
              </a:rPr>
              <a:t>simultaneously, </a:t>
            </a:r>
            <a:r>
              <a:rPr lang="en-US" sz="2300" b="1" dirty="0" smtClean="0">
                <a:solidFill>
                  <a:schemeClr val="tx1"/>
                </a:solidFill>
              </a:rPr>
              <a:t>EUGEO </a:t>
            </a:r>
            <a:r>
              <a:rPr lang="en-US" sz="2300" b="1" dirty="0">
                <a:solidFill>
                  <a:schemeClr val="tx1"/>
                </a:solidFill>
              </a:rPr>
              <a:t>will send it to EU Commissioner for Education and Culture</a:t>
            </a:r>
            <a:r>
              <a:rPr lang="en-US" sz="2300" dirty="0">
                <a:solidFill>
                  <a:schemeClr val="tx1"/>
                </a:solidFill>
              </a:rPr>
              <a:t>, inviting him at the Brussels </a:t>
            </a:r>
            <a:r>
              <a:rPr lang="en-US" sz="2300" dirty="0" smtClean="0">
                <a:solidFill>
                  <a:schemeClr val="tx1"/>
                </a:solidFill>
              </a:rPr>
              <a:t>Congress</a:t>
            </a:r>
            <a:endParaRPr lang="en-GB" sz="2300" dirty="0">
              <a:solidFill>
                <a:schemeClr val="tx1"/>
              </a:solidFill>
            </a:endParaRPr>
          </a:p>
          <a:p>
            <a:pPr marL="360000" indent="-360000" algn="l">
              <a:buFont typeface="Wingdings" panose="05000000000000000000" pitchFamily="2" charset="2"/>
              <a:buChar char="Ø"/>
            </a:pPr>
            <a:r>
              <a:rPr lang="en-GB" sz="2300" dirty="0" smtClean="0">
                <a:solidFill>
                  <a:schemeClr val="tx1"/>
                </a:solidFill>
              </a:rPr>
              <a:t>During </a:t>
            </a:r>
            <a:r>
              <a:rPr lang="en-GB" sz="2300" dirty="0">
                <a:solidFill>
                  <a:schemeClr val="tx1"/>
                </a:solidFill>
              </a:rPr>
              <a:t>every EUGEO </a:t>
            </a:r>
            <a:r>
              <a:rPr lang="en-GB" sz="2300" dirty="0" smtClean="0">
                <a:solidFill>
                  <a:schemeClr val="tx1"/>
                </a:solidFill>
              </a:rPr>
              <a:t>Congress EUGEO may promote </a:t>
            </a:r>
            <a:r>
              <a:rPr lang="en-US" sz="2300" dirty="0">
                <a:solidFill>
                  <a:schemeClr val="tx1"/>
                </a:solidFill>
              </a:rPr>
              <a:t>an </a:t>
            </a:r>
            <a:r>
              <a:rPr lang="en-US" sz="2300" b="1" dirty="0" smtClean="0">
                <a:solidFill>
                  <a:schemeClr val="tx1"/>
                </a:solidFill>
              </a:rPr>
              <a:t>“award”</a:t>
            </a: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en-US" sz="2300" dirty="0">
                <a:solidFill>
                  <a:schemeClr val="tx1"/>
                </a:solidFill>
              </a:rPr>
              <a:t>for the </a:t>
            </a:r>
            <a:r>
              <a:rPr lang="en-US" sz="2300" b="1" dirty="0" smtClean="0">
                <a:solidFill>
                  <a:schemeClr val="tx1"/>
                </a:solidFill>
              </a:rPr>
              <a:t>geographical study </a:t>
            </a:r>
            <a:r>
              <a:rPr lang="en-US" sz="2300" dirty="0" smtClean="0">
                <a:solidFill>
                  <a:schemeClr val="tx1"/>
                </a:solidFill>
              </a:rPr>
              <a:t>that </a:t>
            </a:r>
            <a:r>
              <a:rPr lang="en-US" sz="2300" dirty="0">
                <a:solidFill>
                  <a:schemeClr val="tx1"/>
                </a:solidFill>
              </a:rPr>
              <a:t>has had, </a:t>
            </a:r>
            <a:r>
              <a:rPr lang="en-US" sz="2300" dirty="0" smtClean="0">
                <a:solidFill>
                  <a:schemeClr val="tx1"/>
                </a:solidFill>
              </a:rPr>
              <a:t>has or </a:t>
            </a:r>
            <a:r>
              <a:rPr lang="en-US" sz="2300" dirty="0">
                <a:solidFill>
                  <a:schemeClr val="tx1"/>
                </a:solidFill>
              </a:rPr>
              <a:t>can </a:t>
            </a:r>
            <a:r>
              <a:rPr lang="en-US" sz="2300" dirty="0" smtClean="0">
                <a:solidFill>
                  <a:schemeClr val="tx1"/>
                </a:solidFill>
              </a:rPr>
              <a:t>have, </a:t>
            </a:r>
            <a:r>
              <a:rPr lang="en-US" sz="2300" dirty="0">
                <a:solidFill>
                  <a:schemeClr val="tx1"/>
                </a:solidFill>
              </a:rPr>
              <a:t>the </a:t>
            </a:r>
            <a:r>
              <a:rPr lang="en-US" sz="2300" b="1" dirty="0">
                <a:solidFill>
                  <a:schemeClr val="tx1"/>
                </a:solidFill>
              </a:rPr>
              <a:t>greatest impact on </a:t>
            </a:r>
            <a:r>
              <a:rPr lang="en-US" sz="2300" b="1" dirty="0" smtClean="0">
                <a:solidFill>
                  <a:schemeClr val="tx1"/>
                </a:solidFill>
              </a:rPr>
              <a:t>society</a:t>
            </a:r>
            <a:r>
              <a:rPr lang="en-US" sz="2300" dirty="0" smtClean="0">
                <a:solidFill>
                  <a:schemeClr val="tx1"/>
                </a:solidFill>
              </a:rPr>
              <a:t>. This way, a good number of studies with concrete effects on society may emerge; the first will be rewarded, but EUGEO will help to make others known by the media</a:t>
            </a:r>
          </a:p>
          <a:p>
            <a:pPr marL="1274400" lvl="2" indent="-360000" algn="l">
              <a:buFont typeface="Wingdings" panose="05000000000000000000" pitchFamily="2" charset="2"/>
              <a:buChar char="Ø"/>
            </a:pPr>
            <a:r>
              <a:rPr lang="en-US" sz="1500" dirty="0">
                <a:solidFill>
                  <a:schemeClr val="tx1"/>
                </a:solidFill>
              </a:rPr>
              <a:t>Charter states: “</a:t>
            </a:r>
            <a:r>
              <a:rPr lang="en-US" sz="1500" i="1" dirty="0">
                <a:solidFill>
                  <a:schemeClr val="tx1"/>
                </a:solidFill>
              </a:rPr>
              <a:t>The visibility of the discipline and appreciation of </a:t>
            </a:r>
            <a:r>
              <a:rPr lang="en-US" sz="1500" i="1" dirty="0" smtClean="0">
                <a:solidFill>
                  <a:schemeClr val="tx1"/>
                </a:solidFill>
              </a:rPr>
              <a:t>the significance </a:t>
            </a:r>
            <a:r>
              <a:rPr lang="en-US" sz="1500" i="1" dirty="0">
                <a:solidFill>
                  <a:schemeClr val="tx1"/>
                </a:solidFill>
              </a:rPr>
              <a:t>of geography in education requires a </a:t>
            </a:r>
            <a:r>
              <a:rPr lang="en-US" sz="1500" i="1" dirty="0" smtClean="0">
                <a:solidFill>
                  <a:schemeClr val="tx1"/>
                </a:solidFill>
              </a:rPr>
              <a:t>higher media </a:t>
            </a:r>
            <a:r>
              <a:rPr lang="en-US" sz="1500" i="1" dirty="0">
                <a:solidFill>
                  <a:schemeClr val="tx1"/>
                </a:solidFill>
              </a:rPr>
              <a:t>profile. Professional networks locally, </a:t>
            </a:r>
            <a:r>
              <a:rPr lang="en-US" sz="1500" i="1" dirty="0" smtClean="0">
                <a:solidFill>
                  <a:schemeClr val="tx1"/>
                </a:solidFill>
              </a:rPr>
              <a:t>regionally, nationally </a:t>
            </a:r>
            <a:r>
              <a:rPr lang="en-US" sz="1500" i="1" dirty="0">
                <a:solidFill>
                  <a:schemeClr val="tx1"/>
                </a:solidFill>
              </a:rPr>
              <a:t>and internationally should be encouraged </a:t>
            </a:r>
            <a:r>
              <a:rPr lang="en-US" sz="1500" i="1" dirty="0" smtClean="0">
                <a:solidFill>
                  <a:schemeClr val="tx1"/>
                </a:solidFill>
              </a:rPr>
              <a:t>to engage </a:t>
            </a:r>
            <a:r>
              <a:rPr lang="en-US" sz="1500" i="1" dirty="0">
                <a:solidFill>
                  <a:schemeClr val="tx1"/>
                </a:solidFill>
              </a:rPr>
              <a:t>the public in their work.”</a:t>
            </a:r>
            <a:endParaRPr lang="en-US" sz="1500" i="1" dirty="0" smtClean="0">
              <a:solidFill>
                <a:schemeClr val="tx1"/>
              </a:solidFill>
            </a:endParaRPr>
          </a:p>
          <a:p>
            <a:pPr marL="360000" indent="-360000" algn="l"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619125" indent="-619125" algn="l">
              <a:buFont typeface="Wingdings" panose="05000000000000000000" pitchFamily="2" charset="2"/>
              <a:buChar char="Ø"/>
            </a:pPr>
            <a:endParaRPr lang="en-GB" sz="1000" dirty="0" smtClean="0">
              <a:solidFill>
                <a:schemeClr val="tx1"/>
              </a:solidFill>
            </a:endParaRPr>
          </a:p>
        </p:txBody>
      </p:sp>
      <p:pic>
        <p:nvPicPr>
          <p:cNvPr id="12" name="Afbeelding 11" descr="logo-eug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031736" cy="93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1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03004" y="6303558"/>
            <a:ext cx="2751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200" dirty="0">
                <a:solidFill>
                  <a:prstClr val="black"/>
                </a:solidFill>
              </a:rPr>
              <a:t>Presentation EUGEO Seminar 2016 Zadar</a:t>
            </a:r>
          </a:p>
        </p:txBody>
      </p:sp>
      <p:pic>
        <p:nvPicPr>
          <p:cNvPr id="3" name="Afbeelding 2" descr="Deadse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15" y="0"/>
            <a:ext cx="4505880" cy="3608295"/>
          </a:xfrm>
          <a:prstGeom prst="rect">
            <a:avLst/>
          </a:prstGeom>
        </p:spPr>
      </p:pic>
      <p:pic>
        <p:nvPicPr>
          <p:cNvPr id="4" name="Afbeelding 3" descr="GeographyGoogleMap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933" y="1504825"/>
            <a:ext cx="3961919" cy="494747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25114" y="4670778"/>
            <a:ext cx="414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geography = </a:t>
            </a:r>
            <a:r>
              <a:rPr lang="en-GB" sz="2400" dirty="0" err="1" smtClean="0"/>
              <a:t>topography+maps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67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03004" y="6303558"/>
            <a:ext cx="2751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200" dirty="0">
                <a:solidFill>
                  <a:prstClr val="black"/>
                </a:solidFill>
              </a:rPr>
              <a:t>Presentation EUGEO Seminar 2016 Zadar</a:t>
            </a:r>
          </a:p>
        </p:txBody>
      </p:sp>
      <p:pic>
        <p:nvPicPr>
          <p:cNvPr id="4" name="Afbeelding 3" descr="5themesGeogr_AAG198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03004" y="6442057"/>
            <a:ext cx="2751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200" dirty="0">
                <a:solidFill>
                  <a:prstClr val="black"/>
                </a:solidFill>
              </a:rPr>
              <a:t>Presentation EUGEO Seminar 2016 Zadar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654779" y="6072725"/>
            <a:ext cx="51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cs typeface="Arial Black"/>
              </a:rPr>
              <a:t>AAG 1984: geospatial approaches, maps</a:t>
            </a:r>
            <a:endParaRPr lang="en-GB" sz="2400" dirty="0"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24499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303004" y="6442057"/>
            <a:ext cx="27518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1200" dirty="0">
                <a:solidFill>
                  <a:prstClr val="black"/>
                </a:solidFill>
              </a:rPr>
              <a:t>Presentation EUGEO Seminar 2016 Zadar</a:t>
            </a:r>
          </a:p>
        </p:txBody>
      </p:sp>
      <p:pic>
        <p:nvPicPr>
          <p:cNvPr id="6" name="Afbeelding 5" descr="LocalIssu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690" y="-773120"/>
            <a:ext cx="4923434" cy="3911788"/>
          </a:xfrm>
          <a:prstGeom prst="rect">
            <a:avLst/>
          </a:prstGeom>
        </p:spPr>
      </p:pic>
      <p:sp>
        <p:nvSpPr>
          <p:cNvPr id="7" name="Pijl links en rechts 6"/>
          <p:cNvSpPr/>
          <p:nvPr/>
        </p:nvSpPr>
        <p:spPr>
          <a:xfrm rot="3783132">
            <a:off x="3871639" y="1711625"/>
            <a:ext cx="822960" cy="548640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pic>
        <p:nvPicPr>
          <p:cNvPr id="9" name="Afbeelding 8" descr="ipad-op-schoo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22" y="4089578"/>
            <a:ext cx="2852732" cy="1901821"/>
          </a:xfrm>
          <a:prstGeom prst="rect">
            <a:avLst/>
          </a:prstGeom>
        </p:spPr>
      </p:pic>
      <p:sp>
        <p:nvSpPr>
          <p:cNvPr id="10" name="Pijl links en rechts 9"/>
          <p:cNvSpPr/>
          <p:nvPr/>
        </p:nvSpPr>
        <p:spPr>
          <a:xfrm rot="8737907">
            <a:off x="2249752" y="2699489"/>
            <a:ext cx="822960" cy="548640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pic>
        <p:nvPicPr>
          <p:cNvPr id="12" name="Afbeelding 11" descr="WorldProblem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633" y="2709402"/>
            <a:ext cx="5608928" cy="3732655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5094112" y="479778"/>
            <a:ext cx="37559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problems/issues approaches</a:t>
            </a:r>
          </a:p>
          <a:p>
            <a:r>
              <a:rPr lang="en-GB" sz="2400" dirty="0" smtClean="0"/>
              <a:t>multilevel </a:t>
            </a:r>
          </a:p>
          <a:p>
            <a:r>
              <a:rPr lang="en-GB" sz="2400" dirty="0" smtClean="0"/>
              <a:t>man-environment</a:t>
            </a:r>
          </a:p>
          <a:p>
            <a:r>
              <a:rPr lang="en-GB" sz="2400" dirty="0" smtClean="0"/>
              <a:t>multi-methods</a:t>
            </a:r>
          </a:p>
          <a:p>
            <a:r>
              <a:rPr lang="en-GB" sz="2400" dirty="0"/>
              <a:t>g</a:t>
            </a:r>
            <a:r>
              <a:rPr lang="en-GB" sz="2400" dirty="0" smtClean="0"/>
              <a:t>eospatial </a:t>
            </a:r>
            <a:r>
              <a:rPr lang="en-GB" sz="2400" dirty="0" err="1" smtClean="0"/>
              <a:t>ict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561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4179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      Charter on Geography Education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1853" y="867690"/>
            <a:ext cx="8848921" cy="5467884"/>
          </a:xfrm>
        </p:spPr>
        <p:txBody>
          <a:bodyPr>
            <a:normAutofit lnSpcReduction="10000"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2010-13	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EUGEO support for position school geography in countries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2013</a:t>
            </a:r>
            <a:endParaRPr lang="en-GB" sz="2400" b="1" dirty="0">
              <a:solidFill>
                <a:schemeClr val="tx1"/>
              </a:solidFill>
            </a:endParaRPr>
          </a:p>
          <a:p>
            <a:pPr algn="l" defTabSz="701675"/>
            <a:r>
              <a:rPr lang="en-GB" sz="2400" dirty="0">
                <a:solidFill>
                  <a:schemeClr val="tx1"/>
                </a:solidFill>
              </a:rPr>
              <a:t>J</a:t>
            </a:r>
            <a:r>
              <a:rPr lang="en-GB" sz="2400" dirty="0" smtClean="0">
                <a:solidFill>
                  <a:schemeClr val="tx1"/>
                </a:solidFill>
              </a:rPr>
              <a:t>oint IGU/EUGEO/EUROGEO session on Geographical Education at the EUGEO Congress in Rome, leading to the </a:t>
            </a:r>
            <a:r>
              <a:rPr lang="en-GB" sz="2400" i="1" dirty="0" smtClean="0">
                <a:solidFill>
                  <a:schemeClr val="tx1"/>
                </a:solidFill>
              </a:rPr>
              <a:t>Rome Declaration on Geographical Education in Europe</a:t>
            </a:r>
          </a:p>
          <a:p>
            <a:pPr defTabSz="701675"/>
            <a:r>
              <a:rPr lang="en-GB" sz="2400" b="1" dirty="0" smtClean="0">
                <a:solidFill>
                  <a:schemeClr val="tx1"/>
                </a:solidFill>
              </a:rPr>
              <a:t>2014</a:t>
            </a:r>
          </a:p>
          <a:p>
            <a:pPr marL="0" lvl="1" algn="l">
              <a:tabLst>
                <a:tab pos="896938" algn="l"/>
              </a:tabLst>
            </a:pPr>
            <a:r>
              <a:rPr lang="en-GB" sz="2400" dirty="0" smtClean="0">
                <a:solidFill>
                  <a:schemeClr val="tx1"/>
                </a:solidFill>
              </a:rPr>
              <a:t>IGU Commission on Geography Education taking the lead resulting in draft for revision of the 1992 Charter on Geography Education</a:t>
            </a:r>
          </a:p>
          <a:p>
            <a:pPr marL="0" lvl="1">
              <a:tabLst>
                <a:tab pos="896938" algn="l"/>
              </a:tabLst>
            </a:pPr>
            <a:r>
              <a:rPr lang="en-GB" sz="2400" b="1" dirty="0" smtClean="0">
                <a:solidFill>
                  <a:schemeClr val="tx1"/>
                </a:solidFill>
              </a:rPr>
              <a:t>2015</a:t>
            </a:r>
            <a:endParaRPr lang="en-GB" sz="2400" b="1" dirty="0">
              <a:solidFill>
                <a:schemeClr val="tx1"/>
              </a:solidFill>
            </a:endParaRP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Discussion EUGEO Seminar </a:t>
            </a:r>
            <a:r>
              <a:rPr lang="en-GB" sz="2400" dirty="0">
                <a:solidFill>
                  <a:schemeClr val="tx1"/>
                </a:solidFill>
              </a:rPr>
              <a:t>IGU Regional Conference </a:t>
            </a:r>
            <a:r>
              <a:rPr lang="en-GB" sz="2400" dirty="0" err="1">
                <a:solidFill>
                  <a:schemeClr val="tx1"/>
                </a:solidFill>
              </a:rPr>
              <a:t>Kraków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2016</a:t>
            </a:r>
            <a:endParaRPr lang="en-GB" sz="2400" b="1" dirty="0">
              <a:solidFill>
                <a:schemeClr val="tx1"/>
              </a:solidFill>
            </a:endParaRPr>
          </a:p>
          <a:p>
            <a:pPr marL="0" lvl="1" algn="l">
              <a:tabLst>
                <a:tab pos="896938" algn="l"/>
              </a:tabLst>
            </a:pPr>
            <a:r>
              <a:rPr lang="en-GB" sz="2400" dirty="0" smtClean="0">
                <a:solidFill>
                  <a:schemeClr val="tx1"/>
                </a:solidFill>
              </a:rPr>
              <a:t>Acceptance of the International Charter at IGU Beijing Conference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	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7" name="Afbeelding 6" descr="logo-eug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535" cy="86537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7544" y="6453336"/>
            <a:ext cx="2751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Presentation EUGEO Seminar 2016 Zadar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8177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897382" cy="6858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383" y="0"/>
            <a:ext cx="4240688" cy="205832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14976">
            <a:off x="4097451" y="1898850"/>
            <a:ext cx="4733337" cy="4897641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7" name="CasellaDiTesto 6"/>
          <p:cNvSpPr txBox="1"/>
          <p:nvPr/>
        </p:nvSpPr>
        <p:spPr>
          <a:xfrm>
            <a:off x="364045" y="3588152"/>
            <a:ext cx="4039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Website:</a:t>
            </a:r>
          </a:p>
          <a:p>
            <a:r>
              <a:rPr lang="it-I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www.igu-cge.org</a:t>
            </a:r>
            <a:endParaRPr lang="it-IT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12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4178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      Affirmations 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" y="841790"/>
            <a:ext cx="9144000" cy="5341559"/>
          </a:xfrm>
        </p:spPr>
        <p:txBody>
          <a:bodyPr>
            <a:noAutofit/>
          </a:bodyPr>
          <a:lstStyle/>
          <a:p>
            <a:pPr marL="342900" indent="-342900" algn="l">
              <a:buFont typeface="+mj-ea"/>
              <a:buAutoNum type="circleNumDbPlain"/>
            </a:pPr>
            <a:r>
              <a:rPr lang="en-GB" sz="1600" b="1" dirty="0" smtClean="0">
                <a:solidFill>
                  <a:schemeClr val="tx1"/>
                </a:solidFill>
              </a:rPr>
              <a:t>Addressing policy </a:t>
            </a:r>
            <a:r>
              <a:rPr lang="en-GB" sz="1600" b="1" dirty="0">
                <a:solidFill>
                  <a:schemeClr val="tx1"/>
                </a:solidFill>
              </a:rPr>
              <a:t>makers, education leaders, curriculum planners and geography </a:t>
            </a:r>
            <a:r>
              <a:rPr lang="en-GB" sz="1600" b="1" dirty="0" smtClean="0">
                <a:solidFill>
                  <a:schemeClr val="tx1"/>
                </a:solidFill>
              </a:rPr>
              <a:t>educators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GB" sz="1600" b="1" dirty="0" smtClean="0">
                <a:solidFill>
                  <a:schemeClr val="tx1"/>
                </a:solidFill>
              </a:rPr>
              <a:t>What is geography?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Study of the Earth and its natural and human environments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Study of human activities, interrelationships, interactions with environments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From local to global scales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Only discipline that that deals with spatial variability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Geography education neglected in some parts of the world, lacks structure and support in others.</a:t>
            </a:r>
          </a:p>
          <a:p>
            <a:pPr marL="342900" indent="-342900" algn="l">
              <a:buFont typeface="+mj-ea"/>
              <a:buAutoNum type="circleNumDbPlain"/>
            </a:pPr>
            <a:r>
              <a:rPr lang="en-GB" sz="1600" b="1" dirty="0" smtClean="0">
                <a:solidFill>
                  <a:schemeClr val="tx1"/>
                </a:solidFill>
              </a:rPr>
              <a:t>Contribution of geography to education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Geography is fascinating when taught effectively. Teaching quality essential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Geography is vital subject and resource for 21</a:t>
            </a:r>
            <a:r>
              <a:rPr lang="en-GB" sz="1600" baseline="30000" dirty="0" smtClean="0">
                <a:solidFill>
                  <a:schemeClr val="tx1"/>
                </a:solidFill>
              </a:rPr>
              <a:t>st</a:t>
            </a:r>
            <a:r>
              <a:rPr lang="en-GB" sz="1600" dirty="0" smtClean="0">
                <a:solidFill>
                  <a:schemeClr val="tx1"/>
                </a:solidFill>
              </a:rPr>
              <a:t> century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Geography helps understanding contemporary challenges  and provides skills to investigate</a:t>
            </a: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1600" b="1" dirty="0" smtClean="0">
                <a:solidFill>
                  <a:schemeClr val="tx1"/>
                </a:solidFill>
              </a:rPr>
              <a:t>Research in Geography Education 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Good geography teaching requires significant on-going research, time/ investments are required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>
                <a:solidFill>
                  <a:schemeClr val="tx1"/>
                </a:solidFill>
              </a:rPr>
              <a:t>U</a:t>
            </a:r>
            <a:r>
              <a:rPr lang="en-GB" sz="1600" dirty="0" smtClean="0">
                <a:solidFill>
                  <a:schemeClr val="tx1"/>
                </a:solidFill>
              </a:rPr>
              <a:t>p-to-date priority of research questions is needed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Describing the minimum requirements for geography teaching in primary and secondary schools</a:t>
            </a:r>
            <a:endParaRPr lang="en-GB" sz="1600" dirty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1600" b="1" dirty="0" smtClean="0">
                <a:solidFill>
                  <a:schemeClr val="tx1"/>
                </a:solidFill>
              </a:rPr>
              <a:t>International cooperation 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Sharing limited resources, assisting educators.</a:t>
            </a:r>
          </a:p>
          <a:p>
            <a:pPr marL="800100" lvl="1" indent="-342900" algn="l">
              <a:buFont typeface="+mj-ea"/>
              <a:buAutoNum type="circleNumDbPlain"/>
            </a:pPr>
            <a:r>
              <a:rPr lang="en-GB" sz="1600" dirty="0" smtClean="0">
                <a:solidFill>
                  <a:schemeClr val="tx1"/>
                </a:solidFill>
              </a:rPr>
              <a:t>Developing exchange programmes.</a:t>
            </a:r>
          </a:p>
          <a:p>
            <a:pPr marL="800100" lvl="1" indent="-342900" algn="l">
              <a:buFont typeface="+mj-ea"/>
              <a:buAutoNum type="circleNumDbPlain"/>
            </a:pP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67544" y="6453336"/>
            <a:ext cx="2751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Presentation EUGEO Seminar2016  Zadar</a:t>
            </a:r>
            <a:endParaRPr lang="nl-NL" sz="1200" dirty="0"/>
          </a:p>
        </p:txBody>
      </p:sp>
      <p:pic>
        <p:nvPicPr>
          <p:cNvPr id="12" name="Afbeelding 11" descr="logo-eug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6573" cy="84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6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4178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      International Action Plan 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" y="841790"/>
            <a:ext cx="9144000" cy="5341559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tx1"/>
                </a:solidFill>
              </a:rPr>
              <a:t>Addressing national, regional an local policy makers and the geographical education communities</a:t>
            </a:r>
          </a:p>
          <a:p>
            <a:endParaRPr lang="en-GB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2000" b="1" dirty="0" smtClean="0">
                <a:solidFill>
                  <a:schemeClr val="tx1"/>
                </a:solidFill>
              </a:rPr>
              <a:t>Make the focus and contribution of geography education more explicit to encourage higher levels of public support.</a:t>
            </a:r>
          </a:p>
          <a:p>
            <a:pPr marL="342900" indent="-342900" algn="l">
              <a:buFont typeface="+mj-ea"/>
              <a:buAutoNum type="circleNumDbPlain"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2000" b="1" dirty="0" smtClean="0">
                <a:solidFill>
                  <a:schemeClr val="tx1"/>
                </a:solidFill>
              </a:rPr>
              <a:t>Set official minimum requirements for geography teaching</a:t>
            </a:r>
          </a:p>
          <a:p>
            <a:pPr marL="342900" indent="-342900" algn="l">
              <a:buFont typeface="+mj-ea"/>
              <a:buAutoNum type="circleNumDbPlain"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2000" b="1" dirty="0" smtClean="0">
                <a:solidFill>
                  <a:schemeClr val="tx1"/>
                </a:solidFill>
              </a:rPr>
              <a:t>Develop processes to encourage (inter)national exchanges of meaningful geography teasing and learning practices</a:t>
            </a:r>
          </a:p>
          <a:p>
            <a:pPr marL="342900" indent="-342900" algn="l">
              <a:buFont typeface="+mj-ea"/>
              <a:buAutoNum type="circleNumDbPlain"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2000" b="1" dirty="0" smtClean="0">
                <a:solidFill>
                  <a:schemeClr val="tx1"/>
                </a:solidFill>
              </a:rPr>
              <a:t>Develop a relevant research agenda for geographical education and facilitate the research</a:t>
            </a:r>
          </a:p>
          <a:p>
            <a:pPr marL="342900" indent="-342900" algn="l">
              <a:buFont typeface="+mj-ea"/>
              <a:buAutoNum type="circleNumDbPlain"/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+mj-ea"/>
              <a:buAutoNum type="circleNumDbPlain"/>
            </a:pPr>
            <a:r>
              <a:rPr lang="en-GB" sz="2000" b="1" dirty="0" smtClean="0">
                <a:solidFill>
                  <a:schemeClr val="tx1"/>
                </a:solidFill>
              </a:rPr>
              <a:t>Create and maintain a strong professional network structure</a:t>
            </a:r>
          </a:p>
          <a:p>
            <a:pPr marL="800100" lvl="1" indent="-342900" algn="l">
              <a:buFont typeface="+mj-ea"/>
              <a:buAutoNum type="circleNumDbPlain"/>
            </a:pP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67544" y="6453336"/>
            <a:ext cx="2751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Presentation EUGEO Seminar 2016 Zadar</a:t>
            </a:r>
            <a:endParaRPr lang="nl-NL" sz="1200" dirty="0"/>
          </a:p>
        </p:txBody>
      </p:sp>
      <p:pic>
        <p:nvPicPr>
          <p:cNvPr id="12" name="Afbeelding 11" descr="logo-eug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6573" cy="84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3732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b="1" dirty="0" smtClean="0"/>
              <a:t>      Questions for Group Discussion  </a:t>
            </a:r>
            <a:endParaRPr lang="en-GB" b="1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" y="1048545"/>
            <a:ext cx="9144000" cy="5134803"/>
          </a:xfrm>
        </p:spPr>
        <p:txBody>
          <a:bodyPr>
            <a:noAutofit/>
          </a:bodyPr>
          <a:lstStyle/>
          <a:p>
            <a:pPr marL="619125" indent="-619125" algn="l">
              <a:buFont typeface="+mj-ea"/>
              <a:buAutoNum type="circleNumDbPlain"/>
            </a:pPr>
            <a:r>
              <a:rPr lang="en-GB" sz="2400" dirty="0" smtClean="0">
                <a:solidFill>
                  <a:schemeClr val="tx1"/>
                </a:solidFill>
              </a:rPr>
              <a:t>Can an international strategy for geography education (ISGE) be useful for national/regional geographical societies/associations?</a:t>
            </a:r>
          </a:p>
          <a:p>
            <a:pPr marL="619125" indent="-619125" algn="l">
              <a:buFont typeface="+mj-ea"/>
              <a:buAutoNum type="circleNumDbPlain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619125" indent="-619125" algn="l">
              <a:buFont typeface="+mj-ea"/>
              <a:buAutoNum type="circleNumDbPlain"/>
            </a:pPr>
            <a:r>
              <a:rPr lang="en-GB" sz="2400" dirty="0" smtClean="0">
                <a:solidFill>
                  <a:schemeClr val="tx1"/>
                </a:solidFill>
              </a:rPr>
              <a:t>Should geographical societies/associations elaborate the ISGE into national/regional strategies/standards? Do we need a European Strategy for Geography Education (ESGE) as well? </a:t>
            </a:r>
          </a:p>
          <a:p>
            <a:pPr marL="619125" indent="-619125" algn="l">
              <a:buFont typeface="+mj-ea"/>
              <a:buAutoNum type="circleNumDbPlain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619125" indent="-619125" algn="l">
              <a:buFont typeface="+mj-ea"/>
              <a:buAutoNum type="circleNumDbPlain"/>
            </a:pPr>
            <a:r>
              <a:rPr lang="en-GB" sz="2400" dirty="0" smtClean="0">
                <a:solidFill>
                  <a:schemeClr val="tx1"/>
                </a:solidFill>
              </a:rPr>
              <a:t>What would be the added value of an ISGE and/or ESGE for developing national/regional curricula development and teacher education/training standards and practices?</a:t>
            </a:r>
          </a:p>
          <a:p>
            <a:pPr marL="619125" indent="-619125" algn="l">
              <a:buFont typeface="+mj-ea"/>
              <a:buAutoNum type="circleNumDbPlain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ea"/>
              <a:buAutoNum type="circleNumDbPlain" startAt="4"/>
            </a:pPr>
            <a:r>
              <a:rPr lang="en-GB" sz="2400" dirty="0" smtClean="0">
                <a:solidFill>
                  <a:schemeClr val="tx1"/>
                </a:solidFill>
              </a:rPr>
              <a:t>How </a:t>
            </a:r>
            <a:r>
              <a:rPr lang="en-GB" sz="2400" dirty="0">
                <a:solidFill>
                  <a:schemeClr val="tx1"/>
                </a:solidFill>
              </a:rPr>
              <a:t>can EUGEO, on behalf of its member societies, best facilitate the way towards an </a:t>
            </a:r>
            <a:r>
              <a:rPr lang="en-GB" sz="2400" dirty="0" smtClean="0">
                <a:solidFill>
                  <a:schemeClr val="tx1"/>
                </a:solidFill>
              </a:rPr>
              <a:t>European </a:t>
            </a:r>
            <a:r>
              <a:rPr lang="en-GB" sz="2400" dirty="0">
                <a:solidFill>
                  <a:schemeClr val="tx1"/>
                </a:solidFill>
              </a:rPr>
              <a:t>strategy/</a:t>
            </a:r>
            <a:r>
              <a:rPr lang="en-GB" sz="2400" dirty="0" smtClean="0">
                <a:solidFill>
                  <a:schemeClr val="tx1"/>
                </a:solidFill>
              </a:rPr>
              <a:t>standard/network?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67544" y="6453336"/>
            <a:ext cx="2787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Presentation EUGEO Seminar 2016  Zadar</a:t>
            </a:r>
            <a:endParaRPr lang="nl-NL" sz="1200" dirty="0"/>
          </a:p>
        </p:txBody>
      </p:sp>
      <p:pic>
        <p:nvPicPr>
          <p:cNvPr id="12" name="Afbeelding 11" descr="logo-euge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031736" cy="93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3137</TotalTime>
  <Words>613</Words>
  <Application>Microsoft Office PowerPoint</Application>
  <PresentationFormat>Presentazione su schermo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Office-thema</vt:lpstr>
      <vt:lpstr>2016 International Charter on  Geography Education</vt:lpstr>
      <vt:lpstr>Presentazione standard di PowerPoint</vt:lpstr>
      <vt:lpstr>Presentazione standard di PowerPoint</vt:lpstr>
      <vt:lpstr>Presentazione standard di PowerPoint</vt:lpstr>
      <vt:lpstr>      Charter on Geography Education</vt:lpstr>
      <vt:lpstr>Presentazione standard di PowerPoint</vt:lpstr>
      <vt:lpstr>      Affirmations </vt:lpstr>
      <vt:lpstr>      International Action Plan </vt:lpstr>
      <vt:lpstr>      Questions for Group Discussion  </vt:lpstr>
      <vt:lpstr>      Some first ideas…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Henk Ottens</dc:creator>
  <cp:lastModifiedBy>issam</cp:lastModifiedBy>
  <cp:revision>62</cp:revision>
  <cp:lastPrinted>2014-08-06T13:31:02Z</cp:lastPrinted>
  <dcterms:created xsi:type="dcterms:W3CDTF">2014-08-05T15:17:51Z</dcterms:created>
  <dcterms:modified xsi:type="dcterms:W3CDTF">2016-09-23T17:26:33Z</dcterms:modified>
</cp:coreProperties>
</file>